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sldIdLst>
    <p:sldId id="256" r:id="rId2"/>
    <p:sldId id="264" r:id="rId3"/>
    <p:sldId id="267" r:id="rId4"/>
    <p:sldId id="260" r:id="rId5"/>
    <p:sldId id="261" r:id="rId6"/>
    <p:sldId id="266" r:id="rId7"/>
    <p:sldId id="265" r:id="rId8"/>
    <p:sldId id="258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00"/>
  </p:normalViewPr>
  <p:slideViewPr>
    <p:cSldViewPr snapToGrid="0" snapToObjects="1">
      <p:cViewPr varScale="1">
        <p:scale>
          <a:sx n="106" d="100"/>
          <a:sy n="106" d="100"/>
        </p:scale>
        <p:origin x="180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July 31,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July 31,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July 31,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July 31,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July 31,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July 31,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July 31, 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July 31,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July 31, 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July 31,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pPr/>
              <a:t>July 31,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July 31,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uhstravelclub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uhstravelclub@gmail.co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BELLWORK – </a:t>
            </a:r>
            <a:r>
              <a:rPr lang="en-US" dirty="0" err="1"/>
              <a:t>ThuRSDAY</a:t>
            </a:r>
            <a:r>
              <a:rPr lang="en-US" dirty="0"/>
              <a:t>, August 1</a:t>
            </a:r>
            <a:r>
              <a:rPr lang="en-US" baseline="30000" dirty="0"/>
              <a:t>ST</a:t>
            </a:r>
            <a:r>
              <a:rPr lang="en-US" dirty="0"/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3837132"/>
          </a:xfrm>
        </p:spPr>
        <p:txBody>
          <a:bodyPr>
            <a:normAutofit fontScale="92500" lnSpcReduction="20000"/>
          </a:bodyPr>
          <a:lstStyle/>
          <a:p>
            <a:pPr>
              <a:buFont typeface="Arial"/>
              <a:buChar char="•"/>
            </a:pPr>
            <a:r>
              <a:rPr lang="en-US" dirty="0"/>
              <a:t>Welcome to AP European History with Ms. Tully - Please sit wherever you like!</a:t>
            </a:r>
          </a:p>
          <a:p>
            <a:pPr>
              <a:buFont typeface="Arial"/>
              <a:buChar char="•"/>
            </a:pPr>
            <a:r>
              <a:rPr lang="en-US" dirty="0"/>
              <a:t>Pick up a BELLWORK worksheet from the front table.</a:t>
            </a:r>
          </a:p>
          <a:p>
            <a:pPr>
              <a:buFont typeface="Arial"/>
              <a:buChar char="•"/>
            </a:pPr>
            <a:r>
              <a:rPr lang="en-US" dirty="0"/>
              <a:t>Respond to the following FIVE questions in the first box on the worksheet.</a:t>
            </a:r>
          </a:p>
          <a:p>
            <a:pPr marL="580644" lvl="2" indent="-342900">
              <a:buFont typeface="+mj-lt"/>
              <a:buAutoNum type="arabicPeriod"/>
            </a:pPr>
            <a:r>
              <a:rPr lang="en-US" i="1" dirty="0"/>
              <a:t>What was the best part of your summer break?</a:t>
            </a:r>
          </a:p>
          <a:p>
            <a:pPr marL="580644" lvl="2" indent="-342900">
              <a:buFont typeface="+mj-lt"/>
              <a:buAutoNum type="arabicPeriod"/>
            </a:pPr>
            <a:r>
              <a:rPr lang="en-US" i="1" dirty="0"/>
              <a:t>Name one thing you are looking forward to for sophomore year</a:t>
            </a:r>
          </a:p>
          <a:p>
            <a:pPr marL="580644" lvl="2" indent="-342900">
              <a:buFont typeface="+mj-lt"/>
              <a:buAutoNum type="arabicPeriod"/>
            </a:pPr>
            <a:r>
              <a:rPr lang="en-US" i="1" dirty="0"/>
              <a:t>Name one things you are worried about for sophomore year </a:t>
            </a:r>
          </a:p>
          <a:p>
            <a:pPr marL="580644" lvl="2" indent="-342900">
              <a:buFont typeface="+mj-lt"/>
              <a:buAutoNum type="arabicPeriod"/>
            </a:pPr>
            <a:r>
              <a:rPr lang="en-US" i="1" dirty="0"/>
              <a:t>Are you involved in any extracurricular activities on or off campus? </a:t>
            </a:r>
          </a:p>
          <a:p>
            <a:pPr marL="580644" lvl="2" indent="-342900">
              <a:buFont typeface="+mj-lt"/>
              <a:buAutoNum type="arabicPeriod"/>
            </a:pPr>
            <a:r>
              <a:rPr lang="en-US" i="1" dirty="0"/>
              <a:t>What makes you happy? </a:t>
            </a:r>
          </a:p>
          <a:p>
            <a:pPr lvl="1">
              <a:buFont typeface="Arial"/>
              <a:buChar char="•"/>
            </a:pPr>
            <a:r>
              <a:rPr lang="en-US" b="1" dirty="0"/>
              <a:t>BELLWORK Facts:</a:t>
            </a:r>
          </a:p>
          <a:p>
            <a:pPr lvl="2">
              <a:buFont typeface="Arial"/>
              <a:buChar char="•"/>
            </a:pPr>
            <a:r>
              <a:rPr lang="en-US" dirty="0"/>
              <a:t>BELLWORK can be expected for every class day.  Pick up a new worksheet at the start of every week.</a:t>
            </a:r>
          </a:p>
          <a:p>
            <a:pPr lvl="2">
              <a:buFont typeface="Arial"/>
              <a:buChar char="•"/>
            </a:pPr>
            <a:r>
              <a:rPr lang="en-US" dirty="0"/>
              <a:t>You do not need to write the BELLWORK prompt, just the response.</a:t>
            </a:r>
          </a:p>
          <a:p>
            <a:pPr lvl="2">
              <a:buFont typeface="Arial"/>
              <a:buChar char="•"/>
            </a:pPr>
            <a:r>
              <a:rPr lang="en-US" dirty="0"/>
              <a:t>Complete sentences are not necessary.</a:t>
            </a:r>
          </a:p>
          <a:p>
            <a:pPr lvl="2">
              <a:buFont typeface="Arial"/>
              <a:buChar char="•"/>
            </a:pPr>
            <a:r>
              <a:rPr lang="en-US" dirty="0"/>
              <a:t>BELLWORK will be submitted at the end of each week for a grade. If you are absent you are still expected to complete the BELLWORK by referring to the prompts that will always be available the on class website. </a:t>
            </a:r>
          </a:p>
        </p:txBody>
      </p:sp>
      <p:pic>
        <p:nvPicPr>
          <p:cNvPr id="6" name="Picture 5" descr="4301284_or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5253549"/>
            <a:ext cx="7373883" cy="141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47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93192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/>
              <a:buChar char="•"/>
            </a:pPr>
            <a:r>
              <a:rPr lang="en-US" b="0" dirty="0"/>
              <a:t>Syllabus/Course Contract</a:t>
            </a:r>
          </a:p>
          <a:p>
            <a:pPr marL="457200" indent="-457200">
              <a:buFont typeface="Arial"/>
              <a:buChar char="•"/>
            </a:pPr>
            <a:r>
              <a:rPr lang="en-US" b="0" dirty="0"/>
              <a:t>Euro Units &amp; Sections</a:t>
            </a:r>
          </a:p>
          <a:p>
            <a:pPr marL="457200" indent="-457200">
              <a:buFont typeface="Arial"/>
              <a:buChar char="•"/>
            </a:pPr>
            <a:r>
              <a:rPr lang="en-US" b="0" dirty="0"/>
              <a:t>Parent Letter</a:t>
            </a:r>
          </a:p>
          <a:p>
            <a:pPr marL="457200" indent="-457200">
              <a:buFont typeface="Arial"/>
              <a:buChar char="•"/>
            </a:pPr>
            <a:r>
              <a:rPr lang="en-US" b="0" dirty="0"/>
              <a:t>Portfolio Info</a:t>
            </a:r>
          </a:p>
          <a:p>
            <a:pPr marL="457200" indent="-457200">
              <a:buFont typeface="Arial"/>
              <a:buChar char="•"/>
            </a:pPr>
            <a:r>
              <a:rPr lang="en-US" b="0" dirty="0"/>
              <a:t>My AP Euro Contact Sheet</a:t>
            </a:r>
          </a:p>
          <a:p>
            <a:pPr marL="457200" indent="-457200">
              <a:buFont typeface="Arial"/>
              <a:buChar char="•"/>
            </a:pPr>
            <a:r>
              <a:rPr lang="en-US" b="0" dirty="0"/>
              <a:t>Geography Quiz Practice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Handouts!</a:t>
            </a:r>
          </a:p>
        </p:txBody>
      </p:sp>
      <p:pic>
        <p:nvPicPr>
          <p:cNvPr id="6" name="Picture 5" descr="handout carto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72" y="1097280"/>
            <a:ext cx="3754628" cy="3474720"/>
          </a:xfrm>
          <a:prstGeom prst="rect">
            <a:avLst/>
          </a:prstGeom>
        </p:spPr>
      </p:pic>
      <p:pic>
        <p:nvPicPr>
          <p:cNvPr id="5" name="Picture 4" descr="4301284_or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5253549"/>
            <a:ext cx="7373883" cy="14120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1F62DD-D069-C84C-ACA9-2F91D3D1694F}"/>
              </a:ext>
            </a:extLst>
          </p:cNvPr>
          <p:cNvSpPr txBox="1"/>
          <p:nvPr/>
        </p:nvSpPr>
        <p:spPr>
          <a:xfrm>
            <a:off x="-1589649" y="286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84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E5D1F0A9-02A3-1C4A-A76E-EAB91EE697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" y="1303802"/>
            <a:ext cx="3200400" cy="3299483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30202-0DE1-F544-B5FE-FE572BF08C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lvl="1" indent="0">
              <a:buNone/>
            </a:pPr>
            <a:r>
              <a:rPr lang="en-US" dirty="0"/>
              <a:t>Must learn the following physical geography:</a:t>
            </a:r>
          </a:p>
          <a:p>
            <a:pPr lvl="1">
              <a:buFontTx/>
              <a:buChar char="-"/>
            </a:pPr>
            <a:r>
              <a:rPr lang="en-US" dirty="0"/>
              <a:t>European countries </a:t>
            </a:r>
          </a:p>
          <a:p>
            <a:pPr lvl="1">
              <a:buFontTx/>
              <a:buChar char="-"/>
            </a:pPr>
            <a:r>
              <a:rPr lang="en-US" dirty="0"/>
              <a:t>Major cities</a:t>
            </a:r>
          </a:p>
          <a:p>
            <a:pPr lvl="1">
              <a:buFontTx/>
              <a:buChar char="-"/>
            </a:pPr>
            <a:r>
              <a:rPr lang="en-US" dirty="0"/>
              <a:t>Major bodies of water and land features </a:t>
            </a:r>
          </a:p>
          <a:p>
            <a:pPr marL="0" lvl="1" indent="0">
              <a:buNone/>
            </a:pPr>
            <a:r>
              <a:rPr lang="en-US" dirty="0"/>
              <a:t>30 points</a:t>
            </a:r>
          </a:p>
          <a:p>
            <a:pPr lvl="1">
              <a:buFontTx/>
              <a:buChar char="-"/>
            </a:pPr>
            <a:r>
              <a:rPr lang="en-US" dirty="0"/>
              <a:t>20 IDs on Map</a:t>
            </a:r>
          </a:p>
          <a:p>
            <a:pPr lvl="1">
              <a:buFontTx/>
              <a:buChar char="-"/>
            </a:pPr>
            <a:r>
              <a:rPr lang="en-US" dirty="0"/>
              <a:t>10 Write-ins </a:t>
            </a:r>
          </a:p>
          <a:p>
            <a:pPr marL="0" lvl="1" indent="0">
              <a:buNone/>
            </a:pPr>
            <a:r>
              <a:rPr lang="en-US" dirty="0"/>
              <a:t>Friday, Aug. 8/9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E197D5-F160-A842-B4C3-E3D2D1F14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Geography Quiz </a:t>
            </a:r>
          </a:p>
        </p:txBody>
      </p:sp>
      <p:pic>
        <p:nvPicPr>
          <p:cNvPr id="5" name="Picture 4" descr="4301284_orig.jpg">
            <a:extLst>
              <a:ext uri="{FF2B5EF4-FFF2-40B4-BE49-F238E27FC236}">
                <a16:creationId xmlns:a16="http://schemas.microsoft.com/office/drawing/2014/main" id="{9E3BC645-DAB2-D24A-BDD5-C2C01821C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5253549"/>
            <a:ext cx="7373883" cy="141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29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32512" y="1097280"/>
            <a:ext cx="3790848" cy="3712464"/>
          </a:xfrm>
        </p:spPr>
        <p:txBody>
          <a:bodyPr>
            <a:normAutofit fontScale="55000" lnSpcReduction="20000"/>
          </a:bodyPr>
          <a:lstStyle/>
          <a:p>
            <a:pPr marL="457200" indent="-457200">
              <a:buFont typeface="Arial"/>
              <a:buChar char="•"/>
            </a:pPr>
            <a:r>
              <a:rPr lang="en-US" b="0" i="1" dirty="0"/>
              <a:t>Where are you from, have lived, and traveled?</a:t>
            </a:r>
          </a:p>
          <a:p>
            <a:pPr marL="457200" indent="-457200">
              <a:buFont typeface="Arial"/>
              <a:buChar char="•"/>
            </a:pPr>
            <a:r>
              <a:rPr lang="en-US" b="0" i="1" dirty="0"/>
              <a:t>Family – parents, their occupations, siblings, pets, etc..</a:t>
            </a:r>
          </a:p>
          <a:p>
            <a:pPr marL="457200" indent="-457200">
              <a:buFont typeface="Arial"/>
              <a:buChar char="•"/>
            </a:pPr>
            <a:r>
              <a:rPr lang="en-US" b="0" i="1" dirty="0"/>
              <a:t>Extra-</a:t>
            </a:r>
            <a:r>
              <a:rPr lang="en-US" b="0" i="1" dirty="0" err="1"/>
              <a:t>curriculars</a:t>
            </a:r>
            <a:r>
              <a:rPr lang="en-US" b="0" i="1" dirty="0"/>
              <a:t>, hobbies, sports, work</a:t>
            </a:r>
          </a:p>
          <a:p>
            <a:pPr marL="457200" indent="-457200">
              <a:buFont typeface="Arial"/>
              <a:buChar char="•"/>
            </a:pPr>
            <a:r>
              <a:rPr lang="en-US" b="0" i="1" dirty="0"/>
              <a:t>Strengths, weaknesses as a students, areas of concern</a:t>
            </a:r>
          </a:p>
          <a:p>
            <a:pPr marL="457200" indent="-457200">
              <a:buFont typeface="Arial"/>
              <a:buChar char="•"/>
            </a:pPr>
            <a:r>
              <a:rPr lang="en-US" b="0" i="1" dirty="0"/>
              <a:t>What one event, person passion, etc.. Has influenced you the most?</a:t>
            </a:r>
          </a:p>
          <a:p>
            <a:pPr marL="457200" indent="-457200">
              <a:buFont typeface="Arial"/>
              <a:buChar char="•"/>
            </a:pPr>
            <a:r>
              <a:rPr lang="en-US" b="0" i="1" dirty="0"/>
              <a:t>What are your interests/passions?</a:t>
            </a:r>
          </a:p>
          <a:p>
            <a:pPr marL="457200" indent="-457200">
              <a:buFont typeface="Arial"/>
              <a:buChar char="•"/>
            </a:pPr>
            <a:r>
              <a:rPr lang="en-US" b="0" i="1" dirty="0"/>
              <a:t>What do you like?  What don’t you like?</a:t>
            </a:r>
          </a:p>
          <a:p>
            <a:pPr marL="457200" indent="-457200">
              <a:buFont typeface="Arial"/>
              <a:buChar char="•"/>
            </a:pPr>
            <a:r>
              <a:rPr lang="en-US" b="0" i="1" dirty="0"/>
              <a:t>Who are your friends?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974488" cy="3712464"/>
          </a:xfrm>
        </p:spPr>
        <p:txBody>
          <a:bodyPr>
            <a:normAutofit fontScale="55000" lnSpcReduction="20000"/>
          </a:bodyPr>
          <a:lstStyle/>
          <a:p>
            <a:pPr marL="457200" indent="-457200">
              <a:buFont typeface="Arial"/>
              <a:buChar char="•"/>
            </a:pPr>
            <a:r>
              <a:rPr lang="en-US" b="0" i="1" dirty="0"/>
              <a:t>What do you think of UHS?</a:t>
            </a:r>
          </a:p>
          <a:p>
            <a:pPr marL="457200" indent="-457200">
              <a:buFont typeface="Arial"/>
              <a:buChar char="•"/>
            </a:pPr>
            <a:r>
              <a:rPr lang="en-US" b="0" i="1" dirty="0"/>
              <a:t>What are simple things you enjoy doing in life?</a:t>
            </a:r>
          </a:p>
          <a:p>
            <a:pPr marL="457200" indent="-457200">
              <a:buFont typeface="Arial"/>
              <a:buChar char="•"/>
            </a:pPr>
            <a:r>
              <a:rPr lang="en-US" b="0" i="1" dirty="0"/>
              <a:t>Summer highlights? Lowlights?</a:t>
            </a:r>
          </a:p>
          <a:p>
            <a:pPr marL="457200" indent="-457200">
              <a:buFont typeface="Arial"/>
              <a:buChar char="•"/>
            </a:pPr>
            <a:r>
              <a:rPr lang="en-US" b="0" i="1" dirty="0"/>
              <a:t>Things you are looking forward to?</a:t>
            </a:r>
          </a:p>
          <a:p>
            <a:pPr marL="457200" indent="-457200">
              <a:buFont typeface="Arial"/>
              <a:buChar char="•"/>
            </a:pPr>
            <a:r>
              <a:rPr lang="en-US" b="0" i="1" dirty="0"/>
              <a:t>Best place you’ve ever been?</a:t>
            </a:r>
          </a:p>
          <a:p>
            <a:pPr marL="457200" indent="-457200">
              <a:buFont typeface="Arial"/>
              <a:buChar char="•"/>
            </a:pPr>
            <a:r>
              <a:rPr lang="en-US" b="0" i="1" dirty="0"/>
              <a:t>If you could go anywhere in the world, where would it be?</a:t>
            </a:r>
          </a:p>
          <a:p>
            <a:pPr marL="457200" indent="-457200">
              <a:buFont typeface="Arial"/>
              <a:buChar char="•"/>
            </a:pPr>
            <a:r>
              <a:rPr lang="en-US" b="0" i="1" dirty="0"/>
              <a:t>If you could be anything in the world, what would you be?</a:t>
            </a:r>
          </a:p>
          <a:p>
            <a:pPr marL="457200" indent="-457200">
              <a:buFont typeface="Arial"/>
              <a:buChar char="•"/>
            </a:pPr>
            <a:r>
              <a:rPr lang="en-US" b="0" i="1" dirty="0"/>
              <a:t>Goals you have for this school year?</a:t>
            </a:r>
          </a:p>
          <a:p>
            <a:pPr marL="457200" indent="-457200">
              <a:buFont typeface="Arial"/>
              <a:buChar char="•"/>
            </a:pPr>
            <a:r>
              <a:rPr lang="en-US" b="0" i="1" dirty="0"/>
              <a:t>Goals you have for life?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Essay – Due Weds. 8/7 </a:t>
            </a:r>
          </a:p>
        </p:txBody>
      </p:sp>
      <p:pic>
        <p:nvPicPr>
          <p:cNvPr id="4" name="Picture 3" descr="4301284_or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5253549"/>
            <a:ext cx="7373883" cy="141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30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</a:t>
            </a:r>
            <a:r>
              <a:rPr lang="en-US" dirty="0" err="1"/>
              <a:t>ms.</a:t>
            </a:r>
            <a:r>
              <a:rPr lang="en-US" dirty="0"/>
              <a:t> Tully?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b="0" dirty="0"/>
              <a:t>Tucson, AZ </a:t>
            </a:r>
          </a:p>
          <a:p>
            <a:pPr>
              <a:buFont typeface="Arial"/>
              <a:buChar char="•"/>
            </a:pPr>
            <a:r>
              <a:rPr lang="en-US" b="0" dirty="0"/>
              <a:t>BFA from </a:t>
            </a:r>
            <a:r>
              <a:rPr lang="en-US" b="0" dirty="0" err="1"/>
              <a:t>UofA</a:t>
            </a:r>
            <a:r>
              <a:rPr lang="en-US" b="0" dirty="0"/>
              <a:t>, University of Washington</a:t>
            </a:r>
          </a:p>
          <a:p>
            <a:pPr>
              <a:buFont typeface="Arial"/>
              <a:buChar char="•"/>
            </a:pPr>
            <a:r>
              <a:rPr lang="en-US" b="0" dirty="0"/>
              <a:t>At UHS for eight years</a:t>
            </a:r>
          </a:p>
          <a:p>
            <a:pPr>
              <a:buFont typeface="Arial"/>
              <a:buChar char="•"/>
            </a:pPr>
            <a:r>
              <a:rPr lang="en-US" b="0" dirty="0"/>
              <a:t>Sponsor for Travel Club and World Traveler </a:t>
            </a:r>
          </a:p>
          <a:p>
            <a:pPr>
              <a:buFont typeface="Arial"/>
              <a:buChar char="•"/>
            </a:pPr>
            <a:r>
              <a:rPr lang="en-US" b="0" dirty="0"/>
              <a:t>Husband and 2 dogs (Trixie and Bowie) </a:t>
            </a:r>
          </a:p>
          <a:p>
            <a:pPr>
              <a:buFont typeface="Arial"/>
              <a:buChar char="•"/>
            </a:pPr>
            <a:r>
              <a:rPr lang="en-US" b="0" dirty="0"/>
              <a:t>Sci-Fi and History Nerd </a:t>
            </a:r>
          </a:p>
        </p:txBody>
      </p:sp>
      <p:pic>
        <p:nvPicPr>
          <p:cNvPr id="6" name="Picture 5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196DCA0E-6124-704A-B044-5AC959C03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27" y="3308684"/>
            <a:ext cx="2229853" cy="3344779"/>
          </a:xfrm>
          <a:prstGeom prst="rect">
            <a:avLst/>
          </a:prstGeom>
        </p:spPr>
      </p:pic>
      <p:pic>
        <p:nvPicPr>
          <p:cNvPr id="9" name="Picture 8" descr="A person posing for a picture&#10;&#10;Description automatically generated">
            <a:extLst>
              <a:ext uri="{FF2B5EF4-FFF2-40B4-BE49-F238E27FC236}">
                <a16:creationId xmlns:a16="http://schemas.microsoft.com/office/drawing/2014/main" id="{EC7E9ED9-27C0-BB4E-827F-360D6CF0A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978" y="282839"/>
            <a:ext cx="2692066" cy="3589421"/>
          </a:xfrm>
          <a:prstGeom prst="rect">
            <a:avLst/>
          </a:prstGeom>
        </p:spPr>
      </p:pic>
      <p:pic>
        <p:nvPicPr>
          <p:cNvPr id="12" name="Picture 11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1CE70791-04C8-6C40-9322-9ED7D0D40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000" y="4361447"/>
            <a:ext cx="3056021" cy="2292016"/>
          </a:xfrm>
          <a:prstGeom prst="rect">
            <a:avLst/>
          </a:prstGeom>
        </p:spPr>
      </p:pic>
      <p:pic>
        <p:nvPicPr>
          <p:cNvPr id="16" name="Picture 15" descr="A person standing next to a rock&#10;&#10;Description automatically generated">
            <a:extLst>
              <a:ext uri="{FF2B5EF4-FFF2-40B4-BE49-F238E27FC236}">
                <a16:creationId xmlns:a16="http://schemas.microsoft.com/office/drawing/2014/main" id="{EF4A8C18-BA70-654B-A024-A48D93F8B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3308684"/>
            <a:ext cx="2508584" cy="334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93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dog sitting on a beach&#10;&#10;Description automatically generated">
            <a:extLst>
              <a:ext uri="{FF2B5EF4-FFF2-40B4-BE49-F238E27FC236}">
                <a16:creationId xmlns:a16="http://schemas.microsoft.com/office/drawing/2014/main" id="{5A4641EF-BB77-3E44-BD8B-F08BE5208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892" y="317781"/>
            <a:ext cx="2098007" cy="2797342"/>
          </a:xfrm>
          <a:prstGeom prst="rect">
            <a:avLst/>
          </a:prstGeom>
        </p:spPr>
      </p:pic>
      <p:pic>
        <p:nvPicPr>
          <p:cNvPr id="7" name="Picture 6" descr="A dog sitting on a bench&#10;&#10;Description automatically generated">
            <a:extLst>
              <a:ext uri="{FF2B5EF4-FFF2-40B4-BE49-F238E27FC236}">
                <a16:creationId xmlns:a16="http://schemas.microsoft.com/office/drawing/2014/main" id="{E15B8F6D-51E1-F446-970E-E3793B762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7" y="335247"/>
            <a:ext cx="1925367" cy="2797342"/>
          </a:xfrm>
          <a:prstGeom prst="rect">
            <a:avLst/>
          </a:prstGeom>
        </p:spPr>
      </p:pic>
      <p:pic>
        <p:nvPicPr>
          <p:cNvPr id="9" name="Picture 8" descr="A dog sitting on a bed&#10;&#10;Description automatically generated">
            <a:extLst>
              <a:ext uri="{FF2B5EF4-FFF2-40B4-BE49-F238E27FC236}">
                <a16:creationId xmlns:a16="http://schemas.microsoft.com/office/drawing/2014/main" id="{D8995636-3954-694A-AA5E-1FEE18EE3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31" y="3388528"/>
            <a:ext cx="2522052" cy="2105526"/>
          </a:xfrm>
          <a:prstGeom prst="rect">
            <a:avLst/>
          </a:prstGeom>
        </p:spPr>
      </p:pic>
      <p:pic>
        <p:nvPicPr>
          <p:cNvPr id="11" name="Picture 10" descr="A black dog lying on a rug&#10;&#10;Description automatically generated">
            <a:extLst>
              <a:ext uri="{FF2B5EF4-FFF2-40B4-BE49-F238E27FC236}">
                <a16:creationId xmlns:a16="http://schemas.microsoft.com/office/drawing/2014/main" id="{B88F3C29-A1E1-DB45-99FD-3D6F4291F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32" y="3150636"/>
            <a:ext cx="2807368" cy="2105526"/>
          </a:xfrm>
          <a:prstGeom prst="rect">
            <a:avLst/>
          </a:prstGeom>
        </p:spPr>
      </p:pic>
      <p:pic>
        <p:nvPicPr>
          <p:cNvPr id="13" name="Picture 12" descr="A dog wearing a red hat&#10;&#10;Description automatically generated">
            <a:extLst>
              <a:ext uri="{FF2B5EF4-FFF2-40B4-BE49-F238E27FC236}">
                <a16:creationId xmlns:a16="http://schemas.microsoft.com/office/drawing/2014/main" id="{01456337-E45B-A14A-92D5-E2DF1498EC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994" y="335247"/>
            <a:ext cx="2098006" cy="2797342"/>
          </a:xfrm>
          <a:prstGeom prst="rect">
            <a:avLst/>
          </a:prstGeom>
        </p:spPr>
      </p:pic>
      <p:pic>
        <p:nvPicPr>
          <p:cNvPr id="15" name="Picture 14" descr="A dog lying on a bed&#10;&#10;Description automatically generated">
            <a:extLst>
              <a:ext uri="{FF2B5EF4-FFF2-40B4-BE49-F238E27FC236}">
                <a16:creationId xmlns:a16="http://schemas.microsoft.com/office/drawing/2014/main" id="{1D708780-34CC-A64A-AD82-D4EB0CC15C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671" y="317781"/>
            <a:ext cx="2098008" cy="2797344"/>
          </a:xfrm>
          <a:prstGeom prst="rect">
            <a:avLst/>
          </a:prstGeom>
        </p:spPr>
      </p:pic>
      <p:pic>
        <p:nvPicPr>
          <p:cNvPr id="17" name="Picture 16" descr="A large black dog lying on a bed&#10;&#10;Description automatically generated">
            <a:extLst>
              <a:ext uri="{FF2B5EF4-FFF2-40B4-BE49-F238E27FC236}">
                <a16:creationId xmlns:a16="http://schemas.microsoft.com/office/drawing/2014/main" id="{7DC788D4-8CBF-DC46-BCAA-BEB007C43F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824" y="4608825"/>
            <a:ext cx="2807368" cy="2105526"/>
          </a:xfrm>
          <a:prstGeom prst="rect">
            <a:avLst/>
          </a:prstGeom>
        </p:spPr>
      </p:pic>
      <p:pic>
        <p:nvPicPr>
          <p:cNvPr id="19" name="Picture 18" descr="A black and brown dog&#10;&#10;Description automatically generated">
            <a:extLst>
              <a:ext uri="{FF2B5EF4-FFF2-40B4-BE49-F238E27FC236}">
                <a16:creationId xmlns:a16="http://schemas.microsoft.com/office/drawing/2014/main" id="{276263FB-4C87-504E-B0BD-F3A55C6BF8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463" y="4964145"/>
            <a:ext cx="2331424" cy="174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97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CF578-0DE1-2A4E-998C-CE52939D8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 club (</a:t>
            </a:r>
            <a:r>
              <a:rPr lang="en-US" dirty="0">
                <a:hlinkClick r:id="rId2"/>
              </a:rPr>
              <a:t>www.uhstravelclub.com</a:t>
            </a:r>
            <a:r>
              <a:rPr lang="en-US" dirty="0"/>
              <a:t>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1402F-13CE-1F4D-9E86-1717B5DFB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100629"/>
            <a:ext cx="7520940" cy="191929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Domestic &amp; International Travel Opportunities for UHS students since 2013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Tax Credit &amp; Donation Eligible!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Upcoming Trips: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 dirty="0"/>
              <a:t>2020: NYC &amp; Washington DC (Spring Break) – Art History Students Only!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 dirty="0"/>
              <a:t>2020: Japan (Summer - 11 days) – Wait List Only!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 dirty="0"/>
              <a:t>2021: Portugal &amp; Spain (Summer – 12 days) – Enroll Now!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5" name="Picture 4" descr="A large crowd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C5C4FC65-33A7-1044-BE3E-BFAECDD7B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022" y="3049746"/>
            <a:ext cx="2746209" cy="36616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278F2C-475B-8C44-B1D8-3D695BF724E1}"/>
              </a:ext>
            </a:extLst>
          </p:cNvPr>
          <p:cNvSpPr txBox="1"/>
          <p:nvPr/>
        </p:nvSpPr>
        <p:spPr>
          <a:xfrm>
            <a:off x="-139566" y="3049746"/>
            <a:ext cx="47115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b="1" dirty="0">
                <a:solidFill>
                  <a:srgbClr val="FF0000"/>
                </a:solidFill>
              </a:rPr>
              <a:t>Recruitment Meeting: Tuesday, Aug. 20</a:t>
            </a:r>
            <a:r>
              <a:rPr lang="en-US" b="1" baseline="30000" dirty="0">
                <a:solidFill>
                  <a:srgbClr val="FF0000"/>
                </a:solidFill>
              </a:rPr>
              <a:t>th</a:t>
            </a:r>
            <a:r>
              <a:rPr lang="en-US" b="1" dirty="0">
                <a:solidFill>
                  <a:srgbClr val="FF0000"/>
                </a:solidFill>
              </a:rPr>
              <a:t> 6:00 p.m. in RUHS Auditorium </a:t>
            </a:r>
          </a:p>
          <a:p>
            <a:pPr lvl="2"/>
            <a:r>
              <a:rPr lang="en-US" b="1" dirty="0"/>
              <a:t>Learn about the history of the program and relationship with EF Tours</a:t>
            </a:r>
          </a:p>
          <a:p>
            <a:pPr lvl="2"/>
            <a:r>
              <a:rPr lang="en-US" b="1" dirty="0"/>
              <a:t>Information about itinerary, curriculum connections, cost and fundraising</a:t>
            </a:r>
          </a:p>
          <a:p>
            <a:pPr lvl="2"/>
            <a:r>
              <a:rPr lang="en-US" b="1" dirty="0"/>
              <a:t>Bring your parents and friends!</a:t>
            </a:r>
          </a:p>
          <a:p>
            <a:pPr lvl="1"/>
            <a:r>
              <a:rPr lang="en-US" b="1" dirty="0"/>
              <a:t>Questions?</a:t>
            </a:r>
          </a:p>
          <a:p>
            <a:pPr lvl="2"/>
            <a:r>
              <a:rPr lang="en-US" b="1" dirty="0" err="1"/>
              <a:t>www.uhstravelclub.com</a:t>
            </a:r>
            <a:endParaRPr lang="en-US" b="1" dirty="0"/>
          </a:p>
          <a:p>
            <a:pPr lvl="2"/>
            <a:r>
              <a:rPr lang="en-US" b="1" dirty="0">
                <a:hlinkClick r:id="rId4"/>
              </a:rPr>
              <a:t>uhstravelclub@gmail.com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0526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9"/>
            <a:ext cx="7520940" cy="728172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/>
              <a:t>What are you looking forward to learning about in AP European </a:t>
            </a:r>
            <a:r>
              <a:rPr lang="en-US" sz="2400"/>
              <a:t>History this year?</a:t>
            </a:r>
            <a:endParaRPr lang="en-US" sz="2400" dirty="0"/>
          </a:p>
        </p:txBody>
      </p:sp>
      <p:pic>
        <p:nvPicPr>
          <p:cNvPr id="5" name="Picture 4" descr="4301284_or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5253549"/>
            <a:ext cx="7373883" cy="14120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87EA70-A229-3B49-A2FC-8AA090DCF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237" y="2015030"/>
            <a:ext cx="4107766" cy="282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443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3403</TotalTime>
  <Words>582</Words>
  <Application>Microsoft Macintosh PowerPoint</Application>
  <PresentationFormat>On-screen Show (4:3)</PresentationFormat>
  <Paragraphs>71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Franklin Gothic Book</vt:lpstr>
      <vt:lpstr>Franklin Gothic Medium</vt:lpstr>
      <vt:lpstr>Wingdings</vt:lpstr>
      <vt:lpstr>Angles</vt:lpstr>
      <vt:lpstr>BELLWORK – ThuRSDAY, August 1ST </vt:lpstr>
      <vt:lpstr>Handouts!</vt:lpstr>
      <vt:lpstr>Geography Quiz </vt:lpstr>
      <vt:lpstr>Personal Essay – Due Weds. 8/7 </vt:lpstr>
      <vt:lpstr>Who is ms. Tully? </vt:lpstr>
      <vt:lpstr>PowerPoint Presentation</vt:lpstr>
      <vt:lpstr>Travel club (www.uhstravelclub.com) </vt:lpstr>
      <vt:lpstr>Wrap-Up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Bellwork – Thursday July 31st</dc:title>
  <dc:creator>Meredith Tully</dc:creator>
  <cp:lastModifiedBy>Meredith Tully</cp:lastModifiedBy>
  <cp:revision>37</cp:revision>
  <dcterms:created xsi:type="dcterms:W3CDTF">2014-07-22T18:29:07Z</dcterms:created>
  <dcterms:modified xsi:type="dcterms:W3CDTF">2019-07-31T23:55:19Z</dcterms:modified>
</cp:coreProperties>
</file>